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3" r:id="rId8"/>
    <p:sldId id="267" r:id="rId9"/>
    <p:sldId id="272" r:id="rId10"/>
    <p:sldId id="274" r:id="rId11"/>
    <p:sldId id="270" r:id="rId12"/>
    <p:sldId id="264" r:id="rId13"/>
    <p:sldId id="265" r:id="rId14"/>
    <p:sldId id="261" r:id="rId15"/>
    <p:sldId id="271" r:id="rId16"/>
    <p:sldId id="262" r:id="rId17"/>
    <p:sldId id="268" r:id="rId18"/>
    <p:sldId id="269" r:id="rId19"/>
  </p:sldIdLst>
  <p:sldSz cx="9144000" cy="6858000" type="screen4x3"/>
  <p:notesSz cx="7559675" cy="10691813"/>
  <p:defaultTextStyle>
    <a:defPPr>
      <a:defRPr lang="en-K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328B"/>
    <a:srgbClr val="F189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20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svg"/><Relationship Id="rId11" Type="http://schemas.openxmlformats.org/officeDocument/2006/relationships/image" Target="../media/image22.sv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4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3" descr="J:\Business\KENET\Transforming-EdthroughICT.png"/>
          <p:cNvPicPr/>
          <p:nvPr/>
        </p:nvPicPr>
        <p:blipFill>
          <a:blip r:embed="rId2"/>
          <a:srcRect l="75256" t="21402" r="13940" b="42866"/>
          <a:stretch/>
        </p:blipFill>
        <p:spPr>
          <a:xfrm>
            <a:off x="285840" y="0"/>
            <a:ext cx="427680" cy="356040"/>
          </a:xfrm>
          <a:prstGeom prst="rect">
            <a:avLst/>
          </a:prstGeom>
          <a:ln w="0">
            <a:noFill/>
          </a:ln>
        </p:spPr>
      </p:pic>
      <p:sp>
        <p:nvSpPr>
          <p:cNvPr id="77" name="CustomShape 1"/>
          <p:cNvSpPr/>
          <p:nvPr/>
        </p:nvSpPr>
        <p:spPr>
          <a:xfrm flipH="1" flipV="1">
            <a:off x="-644400" y="-356760"/>
            <a:ext cx="10163880" cy="483264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CustomShape 3"/>
          <p:cNvSpPr/>
          <p:nvPr/>
        </p:nvSpPr>
        <p:spPr>
          <a:xfrm>
            <a:off x="640080" y="6059520"/>
            <a:ext cx="8503200" cy="8060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CustomShape 4"/>
          <p:cNvSpPr/>
          <p:nvPr/>
        </p:nvSpPr>
        <p:spPr>
          <a:xfrm>
            <a:off x="2377440" y="6583680"/>
            <a:ext cx="6582960" cy="209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1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5120" cy="1307880"/>
          </a:xfrm>
          <a:prstGeom prst="rect">
            <a:avLst/>
          </a:prstGeom>
          <a:ln w="0">
            <a:noFill/>
          </a:ln>
        </p:spPr>
      </p:pic>
      <p:sp>
        <p:nvSpPr>
          <p:cNvPr id="82" name="TextShape 5"/>
          <p:cNvSpPr/>
          <p:nvPr/>
        </p:nvSpPr>
        <p:spPr>
          <a:xfrm>
            <a:off x="785880" y="2133000"/>
            <a:ext cx="6071040" cy="208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70000"/>
              </a:lnSpc>
              <a:buNone/>
            </a:pPr>
            <a:br>
              <a:rPr sz="1800"/>
            </a:br>
            <a:endParaRPr lang="en-US" sz="1800" b="0" strike="noStrike" spc="-1">
              <a:latin typeface="Arial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57956" y="2388600"/>
            <a:ext cx="7959167" cy="914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4000" b="1" strike="noStrike" spc="-1" dirty="0">
                <a:solidFill>
                  <a:schemeClr val="bg1"/>
                </a:solidFill>
                <a:latin typeface="Garamond" panose="02020404030301010803" pitchFamily="18" charset="0"/>
                <a:cs typeface="Dubai Light" panose="020B0303030403030204" pitchFamily="34" charset="-78"/>
              </a:rPr>
              <a:t>Federated Identity and Trust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1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2" name="CustomShape 12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124" name="TextShape 7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0E1261-BE65-42C2-A219-51D639C29B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02" y="553318"/>
            <a:ext cx="1506763" cy="15067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6FFAF37-8EB2-4F6E-9964-F6ACB69CED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61" y="4140751"/>
            <a:ext cx="1668606" cy="16686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081C7C-45AD-4254-9A41-E10BEA87DB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983" y="3878927"/>
            <a:ext cx="16632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4D5CBCA-5B72-44FC-90AD-8D57B3CA12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71" y="755219"/>
            <a:ext cx="1663760" cy="16637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62155F-23A6-4D1C-8C96-5F42073330E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06" b="19687"/>
          <a:stretch/>
        </p:blipFill>
        <p:spPr>
          <a:xfrm>
            <a:off x="2946117" y="2006856"/>
            <a:ext cx="1457618" cy="85427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314475-7902-48B3-AE80-BE59A99D17BB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1789654" y="1587099"/>
            <a:ext cx="3924717" cy="191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5DFEBEE-E0F2-49FF-9207-FA68F6E3792D}"/>
              </a:ext>
            </a:extLst>
          </p:cNvPr>
          <p:cNvCxnSpPr>
            <a:cxnSpLocks/>
          </p:cNvCxnSpPr>
          <p:nvPr/>
        </p:nvCxnSpPr>
        <p:spPr>
          <a:xfrm flipH="1">
            <a:off x="4609318" y="2123429"/>
            <a:ext cx="1248871" cy="733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26C26DF-F502-428E-9A47-B90BF0883FDE}"/>
              </a:ext>
            </a:extLst>
          </p:cNvPr>
          <p:cNvCxnSpPr>
            <a:cxnSpLocks/>
          </p:cNvCxnSpPr>
          <p:nvPr/>
        </p:nvCxnSpPr>
        <p:spPr>
          <a:xfrm flipH="1">
            <a:off x="1544008" y="3827734"/>
            <a:ext cx="1086494" cy="6094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F2A742C-028B-4083-88C1-F5C95869FBEF}"/>
              </a:ext>
            </a:extLst>
          </p:cNvPr>
          <p:cNvCxnSpPr>
            <a:cxnSpLocks/>
          </p:cNvCxnSpPr>
          <p:nvPr/>
        </p:nvCxnSpPr>
        <p:spPr>
          <a:xfrm>
            <a:off x="1988201" y="4903596"/>
            <a:ext cx="358777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A404C7CA-98BC-4A98-8011-983214FC797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7" b="5306"/>
          <a:stretch/>
        </p:blipFill>
        <p:spPr>
          <a:xfrm>
            <a:off x="2843325" y="2835267"/>
            <a:ext cx="1663201" cy="1397200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31F400EC-8740-4B69-8633-1145EF7C3399}"/>
              </a:ext>
            </a:extLst>
          </p:cNvPr>
          <p:cNvSpPr txBox="1"/>
          <p:nvPr/>
        </p:nvSpPr>
        <p:spPr>
          <a:xfrm>
            <a:off x="610905" y="1606279"/>
            <a:ext cx="589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User</a:t>
            </a:r>
            <a:endParaRPr lang="en-KE" sz="1200" b="1" dirty="0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5349DE3A-C64F-42C4-BA91-A81E65517E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749" y="999479"/>
            <a:ext cx="1546637" cy="1546637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DF13070B-32A3-448A-92E9-3EDB957CBCE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2" t="13121" r="3873" b="12746"/>
          <a:stretch/>
        </p:blipFill>
        <p:spPr>
          <a:xfrm>
            <a:off x="1790876" y="5135348"/>
            <a:ext cx="1632602" cy="1343047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2436B69C-FCF5-46AB-9B36-5344F0E2236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7" b="8354"/>
          <a:stretch/>
        </p:blipFill>
        <p:spPr>
          <a:xfrm>
            <a:off x="7048235" y="4806779"/>
            <a:ext cx="1610108" cy="1361018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50D51EC5-E59E-4593-BAB8-C8AA5059AAF1}"/>
              </a:ext>
            </a:extLst>
          </p:cNvPr>
          <p:cNvSpPr txBox="1"/>
          <p:nvPr/>
        </p:nvSpPr>
        <p:spPr>
          <a:xfrm>
            <a:off x="1917373" y="150820"/>
            <a:ext cx="3363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7030A0"/>
                </a:solidFill>
                <a:latin typeface="Garamond" panose="02020404030301010803" pitchFamily="18" charset="0"/>
              </a:rPr>
              <a:t>Authentication Flow</a:t>
            </a:r>
            <a:endParaRPr lang="en-KE" sz="2800" b="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28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24_ 3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6880" cy="5437800"/>
          </a:xfrm>
          <a:prstGeom prst="rect">
            <a:avLst/>
          </a:prstGeom>
          <a:ln w="0">
            <a:noFill/>
          </a:ln>
        </p:spPr>
      </p:pic>
      <p:sp>
        <p:nvSpPr>
          <p:cNvPr id="126" name="CustomShape 9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CustomShape 10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8" name="Picture 4_ 3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4AF5233-27FD-4F93-BB00-1681ABBC914C}"/>
              </a:ext>
            </a:extLst>
          </p:cNvPr>
          <p:cNvSpPr txBox="1"/>
          <p:nvPr/>
        </p:nvSpPr>
        <p:spPr>
          <a:xfrm>
            <a:off x="731160" y="199549"/>
            <a:ext cx="731520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7030A0"/>
                </a:solidFill>
                <a:latin typeface="Garamond" panose="02020404030301010803" pitchFamily="18" charset="0"/>
              </a:rPr>
              <a:t>Key Software and Technologies</a:t>
            </a:r>
          </a:p>
          <a:p>
            <a:endParaRPr lang="en-GB" sz="2400" b="1" dirty="0">
              <a:latin typeface="Garamond" panose="02020404030301010803" pitchFamily="18" charset="0"/>
            </a:endParaRPr>
          </a:p>
          <a:p>
            <a:pPr>
              <a:spcAft>
                <a:spcPts val="1200"/>
              </a:spcAft>
            </a:pPr>
            <a:r>
              <a:rPr lang="en-GB" sz="2000" b="1" dirty="0">
                <a:latin typeface="Garamond" panose="02020404030301010803" pitchFamily="18" charset="0"/>
              </a:rPr>
              <a:t>Identity Providers: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Shibboleth IdP (most common in </a:t>
            </a:r>
            <a:r>
              <a:rPr lang="en-GB" dirty="0" err="1">
                <a:latin typeface="Garamond" panose="02020404030301010803" pitchFamily="18" charset="0"/>
              </a:rPr>
              <a:t>eduGAIN</a:t>
            </a:r>
            <a:r>
              <a:rPr lang="en-GB" dirty="0">
                <a:latin typeface="Garamond" panose="02020404030301010803" pitchFamily="18" charset="0"/>
              </a:rPr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latin typeface="Garamond" panose="02020404030301010803" pitchFamily="18" charset="0"/>
              </a:rPr>
              <a:t>SimpleSAMLphp</a:t>
            </a:r>
            <a:endParaRPr lang="en-GB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ADFS (Microsoft)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Garamond" panose="02020404030301010803" pitchFamily="18" charset="0"/>
              </a:rPr>
              <a:t>Keycloak</a:t>
            </a:r>
            <a:endParaRPr lang="en-GB" dirty="0">
              <a:latin typeface="Garamond" panose="02020404030301010803" pitchFamily="18" charset="0"/>
            </a:endParaRPr>
          </a:p>
          <a:p>
            <a:endParaRPr lang="en-GB" dirty="0">
              <a:latin typeface="Garamond" panose="02020404030301010803" pitchFamily="18" charset="0"/>
            </a:endParaRPr>
          </a:p>
          <a:p>
            <a:pPr>
              <a:spcAft>
                <a:spcPts val="1200"/>
              </a:spcAft>
            </a:pPr>
            <a:r>
              <a:rPr lang="en-GB" b="1" dirty="0">
                <a:latin typeface="Garamond" panose="02020404030301010803" pitchFamily="18" charset="0"/>
              </a:rPr>
              <a:t>Service Providers: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Shibboleth SP (Apache/Nginx modules)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latin typeface="Garamond" panose="02020404030301010803" pitchFamily="18" charset="0"/>
              </a:rPr>
              <a:t>SimpleSAMLphp</a:t>
            </a:r>
            <a:r>
              <a:rPr lang="en-GB" dirty="0">
                <a:latin typeface="Garamond" panose="02020404030301010803" pitchFamily="18" charset="0"/>
              </a:rPr>
              <a:t> SP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Commercial products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Garamond" panose="02020404030301010803" pitchFamily="18" charset="0"/>
            </a:endParaRPr>
          </a:p>
          <a:p>
            <a:pPr>
              <a:spcAft>
                <a:spcPts val="1200"/>
              </a:spcAft>
            </a:pPr>
            <a:r>
              <a:rPr lang="en-GB" b="1" dirty="0">
                <a:latin typeface="Garamond" panose="02020404030301010803" pitchFamily="18" charset="0"/>
              </a:rPr>
              <a:t>Federation Infrastructure:</a:t>
            </a:r>
            <a:endParaRPr lang="en-GB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MDX (Metadata aggregators)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latin typeface="Garamond" panose="02020404030301010803" pitchFamily="18" charset="0"/>
              </a:rPr>
              <a:t>COmanage</a:t>
            </a:r>
            <a:r>
              <a:rPr lang="en-GB" dirty="0">
                <a:latin typeface="Garamond" panose="02020404030301010803" pitchFamily="18" charset="0"/>
              </a:rPr>
              <a:t> (organization management)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SATOSA (protocol translation)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Picture 24_ 2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6880" cy="5437800"/>
          </a:xfrm>
          <a:prstGeom prst="rect">
            <a:avLst/>
          </a:prstGeom>
          <a:ln w="0">
            <a:noFill/>
          </a:ln>
        </p:spPr>
      </p:pic>
      <p:sp>
        <p:nvSpPr>
          <p:cNvPr id="131" name="CustomShape 7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8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33" name="Picture 4_ 2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134" name="TextShape 4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1C9B8F-AEB7-4B09-BB23-10B315F39FB1}"/>
              </a:ext>
            </a:extLst>
          </p:cNvPr>
          <p:cNvSpPr txBox="1"/>
          <p:nvPr/>
        </p:nvSpPr>
        <p:spPr>
          <a:xfrm>
            <a:off x="271305" y="244376"/>
            <a:ext cx="8169310" cy="613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dirty="0">
                <a:solidFill>
                  <a:srgbClr val="7030A0"/>
                </a:solidFill>
                <a:latin typeface="Garamond" panose="02020404030301010803" pitchFamily="18" charset="0"/>
              </a:rPr>
              <a:t>Key Benefits for Education and Research:</a:t>
            </a:r>
            <a:endParaRPr lang="en-GB" sz="2000" dirty="0">
              <a:solidFill>
                <a:srgbClr val="7030A0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Seamless Access to Global Resources</a:t>
            </a:r>
          </a:p>
          <a:p>
            <a:pPr marL="742950" lvl="1" indent="-285750">
              <a:spcAft>
                <a:spcPts val="6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dirty="0">
                <a:latin typeface="Garamond" panose="02020404030301010803" pitchFamily="18" charset="0"/>
              </a:rPr>
              <a:t>Access to Federation</a:t>
            </a:r>
            <a:r>
              <a:rPr lang="en-GB" dirty="0">
                <a:latin typeface="Garamond" panose="02020404030301010803" pitchFamily="18" charset="0"/>
              </a:rPr>
              <a:t> (e.g., </a:t>
            </a:r>
            <a:r>
              <a:rPr lang="en-GB" dirty="0" err="1">
                <a:latin typeface="Garamond" panose="02020404030301010803" pitchFamily="18" charset="0"/>
              </a:rPr>
              <a:t>eduGAIN</a:t>
            </a:r>
            <a:r>
              <a:rPr lang="en-GB" dirty="0">
                <a:latin typeface="Garamond" panose="02020404030301010803" pitchFamily="18" charset="0"/>
              </a:rPr>
              <a:t>, </a:t>
            </a:r>
            <a:r>
              <a:rPr lang="en-GB" dirty="0" err="1">
                <a:latin typeface="Garamond" panose="02020404030301010803" pitchFamily="18" charset="0"/>
              </a:rPr>
              <a:t>InCommon</a:t>
            </a:r>
            <a:r>
              <a:rPr lang="en-GB" dirty="0">
                <a:latin typeface="Garamond" panose="02020404030301010803" pitchFamily="18" charset="0"/>
              </a:rPr>
              <a:t>)</a:t>
            </a:r>
          </a:p>
          <a:p>
            <a:pPr marL="742950" lvl="1" indent="-285750">
              <a:spcAft>
                <a:spcPts val="6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dirty="0">
                <a:latin typeface="Garamond" panose="02020404030301010803" pitchFamily="18" charset="0"/>
              </a:rPr>
              <a:t>Reduced Friction</a:t>
            </a:r>
            <a:r>
              <a:rPr lang="en-GB" dirty="0">
                <a:latin typeface="Garamond" panose="02020404030301010803" pitchFamily="18" charset="0"/>
              </a:rPr>
              <a:t>, Users avoid creating, managing, and remembering</a:t>
            </a:r>
          </a:p>
          <a:p>
            <a:pPr marL="742950" lvl="1" indent="-285750">
              <a:spcAft>
                <a:spcPts val="6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dirty="0">
                <a:latin typeface="Garamond" panose="02020404030301010803" pitchFamily="18" charset="0"/>
              </a:rPr>
              <a:t>Access to High-Value Services </a:t>
            </a:r>
            <a:r>
              <a:rPr lang="en-GB" dirty="0">
                <a:latin typeface="Garamond" panose="02020404030301010803" pitchFamily="18" charset="0"/>
              </a:rPr>
              <a:t>(e.g., High-Performance Computing (HPC) resources, e-portfolios, digital library collections)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Enhanced Security and Compliance</a:t>
            </a:r>
          </a:p>
          <a:p>
            <a:pPr marL="742950" lvl="1" indent="-285750">
              <a:spcAft>
                <a:spcPts val="6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dirty="0">
                <a:latin typeface="Garamond" panose="02020404030301010803" pitchFamily="18" charset="0"/>
              </a:rPr>
              <a:t>Centralized Credential Control</a:t>
            </a:r>
          </a:p>
          <a:p>
            <a:pPr marL="742950" lvl="1" indent="-285750">
              <a:spcAft>
                <a:spcPts val="6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dirty="0">
                <a:latin typeface="Garamond" panose="02020404030301010803" pitchFamily="18" charset="0"/>
              </a:rPr>
              <a:t>MFA Enforcement</a:t>
            </a:r>
          </a:p>
          <a:p>
            <a:pPr marL="742950" lvl="1" indent="-285750">
              <a:spcAft>
                <a:spcPts val="6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dirty="0">
                <a:latin typeface="Garamond" panose="02020404030301010803" pitchFamily="18" charset="0"/>
              </a:rPr>
              <a:t>Identity Assurance</a:t>
            </a:r>
          </a:p>
          <a:p>
            <a:pPr marL="742950" lvl="1" indent="-285750">
              <a:spcAft>
                <a:spcPts val="6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dirty="0">
                <a:latin typeface="Garamond" panose="02020404030301010803" pitchFamily="18" charset="0"/>
              </a:rPr>
              <a:t>Instant De-provisioning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Reduced Administrative and Operational Cost</a:t>
            </a:r>
          </a:p>
          <a:p>
            <a:pPr marL="742950" lvl="1" indent="-285750">
              <a:spcAft>
                <a:spcPts val="6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dirty="0">
                <a:latin typeface="Garamond" panose="02020404030301010803" pitchFamily="18" charset="0"/>
              </a:rPr>
              <a:t>Zero Account Creation on External Systems</a:t>
            </a:r>
          </a:p>
          <a:p>
            <a:pPr marL="742950" lvl="1" indent="-285750">
              <a:spcAft>
                <a:spcPts val="6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dirty="0">
                <a:latin typeface="Garamond" panose="02020404030301010803" pitchFamily="18" charset="0"/>
              </a:rPr>
              <a:t>Simplified Auditing</a:t>
            </a:r>
            <a:r>
              <a:rPr lang="en-GB" dirty="0">
                <a:latin typeface="Garamond" panose="02020404030301010803" pitchFamily="18" charset="0"/>
              </a:rPr>
              <a:t>, all authentications are logged centrally by the home IdP</a:t>
            </a:r>
          </a:p>
          <a:p>
            <a:pPr marL="742950" lvl="1" indent="-285750">
              <a:spcAft>
                <a:spcPts val="6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b="1" dirty="0">
                <a:latin typeface="Garamond" panose="02020404030301010803" pitchFamily="18" charset="0"/>
              </a:rPr>
              <a:t>Standardized Interoperability</a:t>
            </a:r>
            <a:r>
              <a:rPr lang="en-GB" dirty="0">
                <a:latin typeface="Garamond" panose="02020404030301010803" pitchFamily="18" charset="0"/>
              </a:rPr>
              <a:t>, integration with other academic services is fast, cheap and reliable</a:t>
            </a:r>
            <a:endParaRPr lang="en-KE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5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" name="CustomShape 16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3" name="Picture 4_ 6" descr="J:\Business\KENET\Kenet-logo.png"/>
          <p:cNvPicPr/>
          <p:nvPr/>
        </p:nvPicPr>
        <p:blipFill>
          <a:blip r:embed="rId2"/>
          <a:stretch/>
        </p:blipFill>
        <p:spPr>
          <a:xfrm>
            <a:off x="7108512" y="236977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114" name="TextShape 9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C89ED2-2802-4038-977C-E0F8B9764A3E}"/>
              </a:ext>
            </a:extLst>
          </p:cNvPr>
          <p:cNvSpPr txBox="1"/>
          <p:nvPr/>
        </p:nvSpPr>
        <p:spPr>
          <a:xfrm>
            <a:off x="840403" y="1359506"/>
            <a:ext cx="7092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7030A0"/>
                </a:solidFill>
                <a:latin typeface="Garamond" panose="02020404030301010803" pitchFamily="18" charset="0"/>
              </a:rPr>
              <a:t>Kenya Identity Federation for Research and Education Federation – RAFIKI</a:t>
            </a:r>
            <a:endParaRPr lang="en-KE" sz="2800" b="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6268C0-297E-456A-B73C-DE97FD58D449}"/>
              </a:ext>
            </a:extLst>
          </p:cNvPr>
          <p:cNvSpPr txBox="1"/>
          <p:nvPr/>
        </p:nvSpPr>
        <p:spPr>
          <a:xfrm>
            <a:off x="552976" y="2756773"/>
            <a:ext cx="800528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2000" b="1" dirty="0">
                <a:latin typeface="Garamond" panose="02020404030301010803" pitchFamily="18" charset="0"/>
              </a:rPr>
              <a:t>RAFIKI: </a:t>
            </a:r>
            <a:r>
              <a:rPr lang="en-GB" sz="2000" dirty="0">
                <a:latin typeface="Garamond" panose="02020404030301010803" pitchFamily="18" charset="0"/>
              </a:rPr>
              <a:t>Kenya’s national identity federation.</a:t>
            </a:r>
          </a:p>
          <a:p>
            <a:pPr algn="ctr">
              <a:spcAft>
                <a:spcPts val="1200"/>
              </a:spcAft>
            </a:pPr>
            <a:br>
              <a:rPr lang="en-GB" sz="2000" dirty="0">
                <a:latin typeface="Garamond" panose="02020404030301010803" pitchFamily="18" charset="0"/>
              </a:rPr>
            </a:br>
            <a:r>
              <a:rPr lang="en-GB" sz="2000" b="1" dirty="0">
                <a:latin typeface="Garamond" panose="02020404030301010803" pitchFamily="18" charset="0"/>
              </a:rPr>
              <a:t>Part of </a:t>
            </a:r>
            <a:r>
              <a:rPr lang="en-GB" sz="2000" b="1" dirty="0" err="1">
                <a:latin typeface="Garamond" panose="02020404030301010803" pitchFamily="18" charset="0"/>
              </a:rPr>
              <a:t>eduGAIN</a:t>
            </a:r>
            <a:r>
              <a:rPr lang="en-GB" sz="2000" b="1" dirty="0">
                <a:latin typeface="Garamond" panose="02020404030301010803" pitchFamily="18" charset="0"/>
              </a:rPr>
              <a:t>: </a:t>
            </a:r>
            <a:r>
              <a:rPr lang="en-GB" sz="2000" dirty="0">
                <a:latin typeface="Garamond" panose="02020404030301010803" pitchFamily="18" charset="0"/>
              </a:rPr>
              <a:t>An international </a:t>
            </a:r>
            <a:r>
              <a:rPr lang="en-GB" sz="2000" b="1" dirty="0" err="1">
                <a:latin typeface="Garamond" panose="02020404030301010803" pitchFamily="18" charset="0"/>
              </a:rPr>
              <a:t>interfederation</a:t>
            </a:r>
            <a:r>
              <a:rPr lang="en-GB" sz="2000" dirty="0">
                <a:latin typeface="Garamond" panose="02020404030301010803" pitchFamily="18" charset="0"/>
              </a:rPr>
              <a:t> service interconnecting research and education identity federations.</a:t>
            </a:r>
          </a:p>
          <a:p>
            <a:pPr algn="ctr">
              <a:spcAft>
                <a:spcPts val="1200"/>
              </a:spcAft>
            </a:pPr>
            <a:br>
              <a:rPr lang="en-GB" sz="2000" dirty="0">
                <a:latin typeface="Garamond" panose="02020404030301010803" pitchFamily="18" charset="0"/>
              </a:rPr>
            </a:br>
            <a:r>
              <a:rPr lang="en-GB" sz="2000" dirty="0">
                <a:latin typeface="Garamond" panose="02020404030301010803" pitchFamily="18" charset="0"/>
              </a:rPr>
              <a:t>Enables Kenyan researchers, educators, and students to access global resources securely.</a:t>
            </a:r>
          </a:p>
          <a:p>
            <a:pPr algn="ctr">
              <a:spcAft>
                <a:spcPts val="1200"/>
              </a:spcAft>
            </a:pPr>
            <a:br>
              <a:rPr lang="en-GB" sz="2000" dirty="0">
                <a:latin typeface="Garamond" panose="02020404030301010803" pitchFamily="18" charset="0"/>
              </a:rPr>
            </a:br>
            <a:r>
              <a:rPr lang="en-GB" sz="2000" i="1" dirty="0">
                <a:latin typeface="Garamond" panose="02020404030301010803" pitchFamily="18" charset="0"/>
              </a:rPr>
              <a:t>https://rafiki.ke</a:t>
            </a:r>
            <a:endParaRPr lang="en-KE" sz="2000" i="1" dirty="0">
              <a:latin typeface="Garamond" panose="020204040303010108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CF8A36-68AA-42A6-B782-1B14967C64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48"/>
            <a:ext cx="2754270" cy="130700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24_0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6880" cy="5437800"/>
          </a:xfrm>
          <a:prstGeom prst="rect">
            <a:avLst/>
          </a:prstGeom>
          <a:ln w="0">
            <a:noFill/>
          </a:ln>
        </p:spPr>
      </p:pic>
      <p:sp>
        <p:nvSpPr>
          <p:cNvPr id="146" name="CustomShape 1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CustomShape 2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48" name="Picture 4_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149" name="TextShape 3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F096F7-5F76-45C5-8D87-3EC2FBD42FD9}"/>
              </a:ext>
            </a:extLst>
          </p:cNvPr>
          <p:cNvSpPr txBox="1"/>
          <p:nvPr/>
        </p:nvSpPr>
        <p:spPr>
          <a:xfrm>
            <a:off x="670870" y="2454781"/>
            <a:ext cx="7596554" cy="1702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b="1" dirty="0" err="1">
                <a:effectLst/>
                <a:latin typeface="Garamond" panose="02020404030301010803" pitchFamily="18" charset="0"/>
              </a:rPr>
              <a:t>Interfederation</a:t>
            </a:r>
            <a:r>
              <a:rPr lang="en-GB" sz="2400" dirty="0">
                <a:effectLst/>
                <a:latin typeface="Garamond" panose="02020404030301010803" pitchFamily="18" charset="0"/>
              </a:rPr>
              <a:t> is </a:t>
            </a:r>
            <a:r>
              <a:rPr lang="en-GB" sz="2400" dirty="0">
                <a:latin typeface="Garamond" panose="02020404030301010803" pitchFamily="18" charset="0"/>
              </a:rPr>
              <a:t>the process that allows a user from one identity federation to access a service registered in a different federation, enabling cross-border access to online resources.</a:t>
            </a:r>
            <a:endParaRPr lang="en-KE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530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3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14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8" name="Picture 4_ 5" descr="J:\Business\KENET\Kenet-logo.png"/>
          <p:cNvPicPr/>
          <p:nvPr/>
        </p:nvPicPr>
        <p:blipFill>
          <a:blip r:embed="rId2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119" name="TextShape 8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632303-B2BF-40C6-A610-B6E4490CE2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01" y="944850"/>
            <a:ext cx="3400038" cy="7474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4977F5-1222-4924-8E85-398804428711}"/>
              </a:ext>
            </a:extLst>
          </p:cNvPr>
          <p:cNvSpPr txBox="1"/>
          <p:nvPr/>
        </p:nvSpPr>
        <p:spPr>
          <a:xfrm>
            <a:off x="671514" y="2474236"/>
            <a:ext cx="7799891" cy="3626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2000" dirty="0">
                <a:latin typeface="Garamond" panose="02020404030301010803" pitchFamily="18" charset="0"/>
              </a:rPr>
              <a:t>It is an international </a:t>
            </a:r>
            <a:r>
              <a:rPr lang="en-GB" sz="2000" b="1" dirty="0" err="1">
                <a:latin typeface="Garamond" panose="02020404030301010803" pitchFamily="18" charset="0"/>
              </a:rPr>
              <a:t>interfederation</a:t>
            </a:r>
            <a:r>
              <a:rPr lang="en-GB" sz="2000" dirty="0">
                <a:latin typeface="Garamond" panose="02020404030301010803" pitchFamily="18" charset="0"/>
              </a:rPr>
              <a:t> service interconnecting </a:t>
            </a:r>
            <a:r>
              <a:rPr lang="en-GB" sz="2000" b="1" dirty="0">
                <a:latin typeface="Garamond" panose="02020404030301010803" pitchFamily="18" charset="0"/>
              </a:rPr>
              <a:t>research</a:t>
            </a:r>
            <a:r>
              <a:rPr lang="en-GB" sz="2000" dirty="0">
                <a:latin typeface="Garamond" panose="02020404030301010803" pitchFamily="18" charset="0"/>
              </a:rPr>
              <a:t> and </a:t>
            </a:r>
            <a:r>
              <a:rPr lang="en-GB" sz="2000" b="1" dirty="0">
                <a:latin typeface="Garamond" panose="02020404030301010803" pitchFamily="18" charset="0"/>
              </a:rPr>
              <a:t>education</a:t>
            </a:r>
            <a:r>
              <a:rPr lang="en-GB" sz="2000" dirty="0">
                <a:latin typeface="Garamond" panose="02020404030301010803" pitchFamily="18" charset="0"/>
              </a:rPr>
              <a:t> identity </a:t>
            </a:r>
            <a:r>
              <a:rPr lang="en-GB" sz="2000" b="1" dirty="0">
                <a:latin typeface="Garamond" panose="02020404030301010803" pitchFamily="18" charset="0"/>
              </a:rPr>
              <a:t>federations</a:t>
            </a:r>
            <a:r>
              <a:rPr lang="en-GB" sz="2000" dirty="0">
                <a:latin typeface="Garamond" panose="02020404030301010803" pitchFamily="18" charset="0"/>
              </a:rPr>
              <a:t>.</a:t>
            </a:r>
          </a:p>
          <a:p>
            <a:pPr algn="ctr">
              <a:lnSpc>
                <a:spcPct val="300000"/>
              </a:lnSpc>
              <a:spcAft>
                <a:spcPts val="1200"/>
              </a:spcAft>
            </a:pPr>
            <a:r>
              <a:rPr lang="en-GB" sz="2000" dirty="0" err="1">
                <a:latin typeface="Garamond" panose="02020404030301010803" pitchFamily="18" charset="0"/>
              </a:rPr>
              <a:t>eduGAIN</a:t>
            </a:r>
            <a:r>
              <a:rPr lang="en-GB" sz="2000" dirty="0">
                <a:latin typeface="Garamond" panose="02020404030301010803" pitchFamily="18" charset="0"/>
              </a:rPr>
              <a:t> solves the </a:t>
            </a:r>
            <a:r>
              <a:rPr lang="en-GB" sz="2000" b="1" dirty="0">
                <a:latin typeface="Garamond" panose="02020404030301010803" pitchFamily="18" charset="0"/>
              </a:rPr>
              <a:t>"trust problem"</a:t>
            </a:r>
            <a:r>
              <a:rPr lang="en-GB" sz="2000" dirty="0">
                <a:latin typeface="Garamond" panose="02020404030301010803" pitchFamily="18" charset="0"/>
              </a:rPr>
              <a:t> between national federations</a:t>
            </a:r>
            <a:br>
              <a:rPr lang="en-GB" sz="2000" dirty="0">
                <a:latin typeface="Garamond" panose="02020404030301010803" pitchFamily="18" charset="0"/>
              </a:rPr>
            </a:br>
            <a:r>
              <a:rPr lang="en-GB" sz="2000" dirty="0">
                <a:latin typeface="Garamond" panose="02020404030301010803" pitchFamily="18" charset="0"/>
              </a:rPr>
              <a:t>Extends the reach of a single login across international borders.</a:t>
            </a:r>
          </a:p>
          <a:p>
            <a:pPr algn="ctr">
              <a:lnSpc>
                <a:spcPct val="300000"/>
              </a:lnSpc>
              <a:spcAft>
                <a:spcPts val="1200"/>
              </a:spcAft>
            </a:pPr>
            <a:r>
              <a:rPr lang="en-GB" sz="2000" i="1" dirty="0">
                <a:latin typeface="Garamond" panose="02020404030301010803" pitchFamily="18" charset="0"/>
              </a:rPr>
              <a:t>https://edugain.org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CustomShape 2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48" name="Picture 4_0" descr="J:\Business\KENET\Kenet-logo.png"/>
          <p:cNvPicPr/>
          <p:nvPr/>
        </p:nvPicPr>
        <p:blipFill>
          <a:blip r:embed="rId2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AC37F9-89F6-444A-B26F-02C7AD71DC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570" y="1356630"/>
            <a:ext cx="2135701" cy="101347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4483E81-7A81-4398-9B1E-B3B9874803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8" y="3123181"/>
            <a:ext cx="2009764" cy="44183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4A6B8C6-9964-4C4F-8A34-464CA56005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17925" y="1736394"/>
            <a:ext cx="2704193" cy="5878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811E2E2-D526-4E87-9080-76748CA9BE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531" y="4250913"/>
            <a:ext cx="2651429" cy="46516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E4EC9D4-B704-4885-9CD8-76430DEA2FB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874" y="982619"/>
            <a:ext cx="540000" cy="5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3EAB57C-B872-4A66-B17B-3451CE2AC54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56" y="1394225"/>
            <a:ext cx="540000" cy="54000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F78FB71F-AD4D-46B6-9BE5-A610F2FFBEC9}"/>
              </a:ext>
            </a:extLst>
          </p:cNvPr>
          <p:cNvSpPr/>
          <p:nvPr/>
        </p:nvSpPr>
        <p:spPr>
          <a:xfrm>
            <a:off x="107037" y="953505"/>
            <a:ext cx="4284252" cy="2016079"/>
          </a:xfrm>
          <a:custGeom>
            <a:avLst/>
            <a:gdLst>
              <a:gd name="connsiteX0" fmla="*/ 0 w 4284252"/>
              <a:gd name="connsiteY0" fmla="*/ 1008040 h 2016079"/>
              <a:gd name="connsiteX1" fmla="*/ 2142126 w 4284252"/>
              <a:gd name="connsiteY1" fmla="*/ 0 h 2016079"/>
              <a:gd name="connsiteX2" fmla="*/ 4284252 w 4284252"/>
              <a:gd name="connsiteY2" fmla="*/ 1008040 h 2016079"/>
              <a:gd name="connsiteX3" fmla="*/ 2142126 w 4284252"/>
              <a:gd name="connsiteY3" fmla="*/ 2016080 h 2016079"/>
              <a:gd name="connsiteX4" fmla="*/ 0 w 4284252"/>
              <a:gd name="connsiteY4" fmla="*/ 1008040 h 2016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4252" h="2016079" extrusionOk="0">
                <a:moveTo>
                  <a:pt x="0" y="1008040"/>
                </a:moveTo>
                <a:cubicBezTo>
                  <a:pt x="16193" y="329513"/>
                  <a:pt x="1139343" y="145223"/>
                  <a:pt x="2142126" y="0"/>
                </a:cubicBezTo>
                <a:cubicBezTo>
                  <a:pt x="3196826" y="-48534"/>
                  <a:pt x="4319878" y="326400"/>
                  <a:pt x="4284252" y="1008040"/>
                </a:cubicBezTo>
                <a:cubicBezTo>
                  <a:pt x="4376227" y="1503971"/>
                  <a:pt x="3298714" y="2083543"/>
                  <a:pt x="2142126" y="2016080"/>
                </a:cubicBezTo>
                <a:cubicBezTo>
                  <a:pt x="933504" y="2100019"/>
                  <a:pt x="14902" y="1551658"/>
                  <a:pt x="0" y="1008040"/>
                </a:cubicBez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7D5DA0B-C014-4B2C-9C67-6E9EA9745219}"/>
              </a:ext>
            </a:extLst>
          </p:cNvPr>
          <p:cNvSpPr/>
          <p:nvPr/>
        </p:nvSpPr>
        <p:spPr>
          <a:xfrm>
            <a:off x="4688814" y="1165450"/>
            <a:ext cx="4130829" cy="1927946"/>
          </a:xfrm>
          <a:custGeom>
            <a:avLst/>
            <a:gdLst>
              <a:gd name="connsiteX0" fmla="*/ 0 w 4130829"/>
              <a:gd name="connsiteY0" fmla="*/ 963973 h 1927946"/>
              <a:gd name="connsiteX1" fmla="*/ 2065415 w 4130829"/>
              <a:gd name="connsiteY1" fmla="*/ 0 h 1927946"/>
              <a:gd name="connsiteX2" fmla="*/ 4130830 w 4130829"/>
              <a:gd name="connsiteY2" fmla="*/ 963973 h 1927946"/>
              <a:gd name="connsiteX3" fmla="*/ 2065415 w 4130829"/>
              <a:gd name="connsiteY3" fmla="*/ 1927946 h 1927946"/>
              <a:gd name="connsiteX4" fmla="*/ 0 w 4130829"/>
              <a:gd name="connsiteY4" fmla="*/ 963973 h 192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30829" h="1927946" extrusionOk="0">
                <a:moveTo>
                  <a:pt x="0" y="963973"/>
                </a:moveTo>
                <a:cubicBezTo>
                  <a:pt x="11169" y="347567"/>
                  <a:pt x="1079407" y="124608"/>
                  <a:pt x="2065415" y="0"/>
                </a:cubicBezTo>
                <a:cubicBezTo>
                  <a:pt x="3146492" y="-22542"/>
                  <a:pt x="4157528" y="337975"/>
                  <a:pt x="4130830" y="963973"/>
                </a:cubicBezTo>
                <a:cubicBezTo>
                  <a:pt x="4298249" y="1385701"/>
                  <a:pt x="3181614" y="1990370"/>
                  <a:pt x="2065415" y="1927946"/>
                </a:cubicBezTo>
                <a:cubicBezTo>
                  <a:pt x="893091" y="2031814"/>
                  <a:pt x="25351" y="1474063"/>
                  <a:pt x="0" y="963973"/>
                </a:cubicBez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074E3CE-EF90-4267-8C9B-89272BCD0E6C}"/>
              </a:ext>
            </a:extLst>
          </p:cNvPr>
          <p:cNvSpPr/>
          <p:nvPr/>
        </p:nvSpPr>
        <p:spPr>
          <a:xfrm>
            <a:off x="2550583" y="2606649"/>
            <a:ext cx="3444710" cy="1577392"/>
          </a:xfrm>
          <a:custGeom>
            <a:avLst/>
            <a:gdLst>
              <a:gd name="connsiteX0" fmla="*/ 0 w 3444710"/>
              <a:gd name="connsiteY0" fmla="*/ 788696 h 1577392"/>
              <a:gd name="connsiteX1" fmla="*/ 1722355 w 3444710"/>
              <a:gd name="connsiteY1" fmla="*/ 0 h 1577392"/>
              <a:gd name="connsiteX2" fmla="*/ 3444710 w 3444710"/>
              <a:gd name="connsiteY2" fmla="*/ 788696 h 1577392"/>
              <a:gd name="connsiteX3" fmla="*/ 1722355 w 3444710"/>
              <a:gd name="connsiteY3" fmla="*/ 1577392 h 1577392"/>
              <a:gd name="connsiteX4" fmla="*/ 0 w 3444710"/>
              <a:gd name="connsiteY4" fmla="*/ 788696 h 1577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4710" h="1577392" extrusionOk="0">
                <a:moveTo>
                  <a:pt x="0" y="788696"/>
                </a:moveTo>
                <a:cubicBezTo>
                  <a:pt x="19983" y="202800"/>
                  <a:pt x="919436" y="119470"/>
                  <a:pt x="1722355" y="0"/>
                </a:cubicBezTo>
                <a:cubicBezTo>
                  <a:pt x="2602395" y="-26917"/>
                  <a:pt x="3466065" y="278234"/>
                  <a:pt x="3444710" y="788696"/>
                </a:cubicBezTo>
                <a:cubicBezTo>
                  <a:pt x="3509843" y="1181230"/>
                  <a:pt x="2632164" y="1682936"/>
                  <a:pt x="1722355" y="1577392"/>
                </a:cubicBezTo>
                <a:cubicBezTo>
                  <a:pt x="753003" y="1636907"/>
                  <a:pt x="64473" y="1167573"/>
                  <a:pt x="0" y="788696"/>
                </a:cubicBez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FA3EED0-FDE9-4199-BB67-BDD41AEC028B}"/>
              </a:ext>
            </a:extLst>
          </p:cNvPr>
          <p:cNvSpPr/>
          <p:nvPr/>
        </p:nvSpPr>
        <p:spPr>
          <a:xfrm>
            <a:off x="4955715" y="3671420"/>
            <a:ext cx="3637504" cy="1751400"/>
          </a:xfrm>
          <a:custGeom>
            <a:avLst/>
            <a:gdLst>
              <a:gd name="connsiteX0" fmla="*/ 0 w 3637504"/>
              <a:gd name="connsiteY0" fmla="*/ 875700 h 1751400"/>
              <a:gd name="connsiteX1" fmla="*/ 1818752 w 3637504"/>
              <a:gd name="connsiteY1" fmla="*/ 0 h 1751400"/>
              <a:gd name="connsiteX2" fmla="*/ 3637504 w 3637504"/>
              <a:gd name="connsiteY2" fmla="*/ 875700 h 1751400"/>
              <a:gd name="connsiteX3" fmla="*/ 1818752 w 3637504"/>
              <a:gd name="connsiteY3" fmla="*/ 1751400 h 1751400"/>
              <a:gd name="connsiteX4" fmla="*/ 0 w 3637504"/>
              <a:gd name="connsiteY4" fmla="*/ 875700 h 175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504" h="1751400" extrusionOk="0">
                <a:moveTo>
                  <a:pt x="0" y="875700"/>
                </a:moveTo>
                <a:cubicBezTo>
                  <a:pt x="28889" y="174756"/>
                  <a:pt x="854332" y="32261"/>
                  <a:pt x="1818752" y="0"/>
                </a:cubicBezTo>
                <a:cubicBezTo>
                  <a:pt x="2772611" y="-19136"/>
                  <a:pt x="3670533" y="276255"/>
                  <a:pt x="3637504" y="875700"/>
                </a:cubicBezTo>
                <a:cubicBezTo>
                  <a:pt x="3760193" y="1278241"/>
                  <a:pt x="2795084" y="1823096"/>
                  <a:pt x="1818752" y="1751400"/>
                </a:cubicBezTo>
                <a:cubicBezTo>
                  <a:pt x="796727" y="1809057"/>
                  <a:pt x="59705" y="1306822"/>
                  <a:pt x="0" y="875700"/>
                </a:cubicBez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E871C4B-0237-4443-9E7F-A56E9FAF6D59}"/>
              </a:ext>
            </a:extLst>
          </p:cNvPr>
          <p:cNvSpPr/>
          <p:nvPr/>
        </p:nvSpPr>
        <p:spPr>
          <a:xfrm>
            <a:off x="433458" y="3887858"/>
            <a:ext cx="3637504" cy="1751400"/>
          </a:xfrm>
          <a:custGeom>
            <a:avLst/>
            <a:gdLst>
              <a:gd name="connsiteX0" fmla="*/ 0 w 3637504"/>
              <a:gd name="connsiteY0" fmla="*/ 875700 h 1751400"/>
              <a:gd name="connsiteX1" fmla="*/ 1818752 w 3637504"/>
              <a:gd name="connsiteY1" fmla="*/ 0 h 1751400"/>
              <a:gd name="connsiteX2" fmla="*/ 3637504 w 3637504"/>
              <a:gd name="connsiteY2" fmla="*/ 875700 h 1751400"/>
              <a:gd name="connsiteX3" fmla="*/ 1818752 w 3637504"/>
              <a:gd name="connsiteY3" fmla="*/ 1751400 h 1751400"/>
              <a:gd name="connsiteX4" fmla="*/ 0 w 3637504"/>
              <a:gd name="connsiteY4" fmla="*/ 875700 h 175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504" h="1751400" extrusionOk="0">
                <a:moveTo>
                  <a:pt x="0" y="875700"/>
                </a:moveTo>
                <a:cubicBezTo>
                  <a:pt x="28889" y="174756"/>
                  <a:pt x="854332" y="32261"/>
                  <a:pt x="1818752" y="0"/>
                </a:cubicBezTo>
                <a:cubicBezTo>
                  <a:pt x="2772611" y="-19136"/>
                  <a:pt x="3670533" y="276255"/>
                  <a:pt x="3637504" y="875700"/>
                </a:cubicBezTo>
                <a:cubicBezTo>
                  <a:pt x="3760193" y="1278241"/>
                  <a:pt x="2795084" y="1823096"/>
                  <a:pt x="1818752" y="1751400"/>
                </a:cubicBezTo>
                <a:cubicBezTo>
                  <a:pt x="796727" y="1809057"/>
                  <a:pt x="59705" y="1306822"/>
                  <a:pt x="0" y="875700"/>
                </a:cubicBez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4266498984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E9E3F1E-8B0D-4EC4-A1E7-0AE3131CE9E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55" y="2026852"/>
            <a:ext cx="540000" cy="5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79E146E-21A6-4A09-A2C4-850B97D77D2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71" y="2200371"/>
            <a:ext cx="540000" cy="5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C3E6D39-859E-41D3-9996-7DF23531DEF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914" y="1193359"/>
            <a:ext cx="540000" cy="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F43E94B-5F17-4FE3-9262-1E701ACD541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683" y="1600519"/>
            <a:ext cx="540000" cy="5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5DA93F7-45EE-4326-AD5E-A5D2788F71D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360" y="2410421"/>
            <a:ext cx="540000" cy="54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A7ABBCB-1C59-4256-822D-FB52FB151B2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344" y="3671117"/>
            <a:ext cx="540000" cy="54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C3BD784-FBF9-481A-87E2-239ABF6C637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064" y="4071207"/>
            <a:ext cx="540000" cy="54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33D7F73-90FB-4A62-A45F-9B24C3BB365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82" y="4153209"/>
            <a:ext cx="540000" cy="5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257C5BA-AA43-4755-8BFC-3F41F7702E0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634" y="4851914"/>
            <a:ext cx="540000" cy="5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10E62F7-8405-4F6B-A09B-4F8D5AA9A17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502" y="4730380"/>
            <a:ext cx="540000" cy="5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986F146-35B8-4CE4-9532-0E5494AF937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909" y="3817025"/>
            <a:ext cx="540000" cy="5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EEE4BF4-1612-414D-9B79-C4DCFB287E5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119" y="2336154"/>
            <a:ext cx="540000" cy="5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0FF5FE5-3733-401F-A706-34D6F5968DD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425" y="1171328"/>
            <a:ext cx="540000" cy="54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044F764-5564-4675-9398-7C104D1A465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210" y="5049355"/>
            <a:ext cx="540000" cy="54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1BB4D11-CAE1-4ED2-8C89-1CFF0078FA8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586" y="4834799"/>
            <a:ext cx="540000" cy="54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69B75C6A-B9E5-4C53-B50A-4068F6B963D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916" y="3863169"/>
            <a:ext cx="540000" cy="54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0D7752A3-B3C6-4371-8A43-4D2A06C6A4B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311" y="1070401"/>
            <a:ext cx="540000" cy="54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4863C4E3-A491-4B02-906D-FA4D340D9E1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922" y="2282422"/>
            <a:ext cx="540000" cy="54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A6E1D2F-C8F0-480C-BA90-781DC1203E9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360" y="4757221"/>
            <a:ext cx="540000" cy="54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35B0722-3A22-4221-899F-7B0F6E96472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438" y="3944752"/>
            <a:ext cx="540000" cy="540000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9BB9C5AE-8E4F-465D-B7DC-DBB05AF656D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474115" y="4113831"/>
            <a:ext cx="1579423" cy="106662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0" y="2453040"/>
            <a:ext cx="9142920" cy="483264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CustomShape 2"/>
          <p:cNvSpPr/>
          <p:nvPr/>
        </p:nvSpPr>
        <p:spPr>
          <a:xfrm>
            <a:off x="1071360" y="5286240"/>
            <a:ext cx="6399720" cy="1499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  <a:ea typeface="DejaVu Sans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52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80400" cy="903960"/>
          </a:xfrm>
          <a:prstGeom prst="rect">
            <a:avLst/>
          </a:prstGeom>
          <a:ln w="0">
            <a:noFill/>
          </a:ln>
        </p:spPr>
      </p:pic>
      <p:sp>
        <p:nvSpPr>
          <p:cNvPr id="153" name="TextShape 3"/>
          <p:cNvSpPr/>
          <p:nvPr/>
        </p:nvSpPr>
        <p:spPr>
          <a:xfrm>
            <a:off x="0" y="3173400"/>
            <a:ext cx="7771320" cy="146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  <a:ea typeface="DejaVu Sans"/>
              </a:rPr>
              <a:t>Thank You</a:t>
            </a:r>
            <a:endParaRPr lang="en-US" sz="6600" b="0" strike="noStrike" spc="-1">
              <a:latin typeface="Arial"/>
            </a:endParaRPr>
          </a:p>
        </p:txBody>
      </p:sp>
      <p:pic>
        <p:nvPicPr>
          <p:cNvPr id="154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70760" cy="865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2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6880" cy="5437800"/>
          </a:xfrm>
          <a:prstGeom prst="rect">
            <a:avLst/>
          </a:prstGeom>
          <a:ln w="0"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7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88" name="TextShape 3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TextBox 88"/>
          <p:cNvSpPr txBox="1"/>
          <p:nvPr/>
        </p:nvSpPr>
        <p:spPr>
          <a:xfrm>
            <a:off x="1728316" y="1176471"/>
            <a:ext cx="5109587" cy="612135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3200" b="1" strike="noStrike" spc="-1" dirty="0">
                <a:solidFill>
                  <a:srgbClr val="7030A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What is Federated Identity?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41644" y="2141900"/>
            <a:ext cx="8521002" cy="3123435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en-US" sz="2200" b="0" strike="noStrike" spc="-1" dirty="0">
                <a:latin typeface="Garamond" panose="02020404030301010803" pitchFamily="18" charset="0"/>
                <a:cs typeface="Times New Roman" panose="02020603050405020304" pitchFamily="18" charset="0"/>
              </a:rPr>
              <a:t>Digital identity linking across multiple independent systems</a:t>
            </a:r>
            <a:br>
              <a:rPr sz="2200" dirty="0">
                <a:latin typeface="Garamond" panose="02020404030301010803" pitchFamily="18" charset="0"/>
                <a:cs typeface="Times New Roman" panose="02020603050405020304" pitchFamily="18" charset="0"/>
              </a:rPr>
            </a:br>
            <a:br>
              <a:rPr sz="2200" dirty="0">
                <a:latin typeface="Garamond" panose="02020404030301010803" pitchFamily="18" charset="0"/>
                <a:cs typeface="Times New Roman" panose="02020603050405020304" pitchFamily="18" charset="0"/>
              </a:rPr>
            </a:br>
            <a:br>
              <a:rPr sz="2200" dirty="0">
                <a:latin typeface="Garamond" panose="02020404030301010803" pitchFamily="18" charset="0"/>
                <a:cs typeface="Times New Roman" panose="02020603050405020304" pitchFamily="18" charset="0"/>
              </a:rPr>
            </a:br>
            <a:r>
              <a:rPr lang="en-US" sz="2200" b="0" strike="noStrike" spc="-1" dirty="0">
                <a:latin typeface="Garamond" panose="02020404030301010803" pitchFamily="18" charset="0"/>
                <a:cs typeface="Times New Roman" panose="02020603050405020304" pitchFamily="18" charset="0"/>
              </a:rPr>
              <a:t>Single set of credentials to access resources across organizational boundaries</a:t>
            </a:r>
            <a:br>
              <a:rPr sz="2200" dirty="0">
                <a:latin typeface="Garamond" panose="02020404030301010803" pitchFamily="18" charset="0"/>
                <a:cs typeface="Times New Roman" panose="02020603050405020304" pitchFamily="18" charset="0"/>
              </a:rPr>
            </a:br>
            <a:br>
              <a:rPr sz="2200" dirty="0">
                <a:latin typeface="Garamond" panose="02020404030301010803" pitchFamily="18" charset="0"/>
                <a:cs typeface="Times New Roman" panose="02020603050405020304" pitchFamily="18" charset="0"/>
              </a:rPr>
            </a:br>
            <a:br>
              <a:rPr sz="2200" dirty="0">
                <a:latin typeface="Garamond" panose="02020404030301010803" pitchFamily="18" charset="0"/>
                <a:cs typeface="Times New Roman" panose="02020603050405020304" pitchFamily="18" charset="0"/>
              </a:rPr>
            </a:br>
            <a:r>
              <a:rPr lang="en-US" sz="2200" b="0" strike="noStrike" spc="-1" dirty="0">
                <a:latin typeface="Garamond" panose="02020404030301010803" pitchFamily="18" charset="0"/>
                <a:cs typeface="Times New Roman" panose="02020603050405020304" pitchFamily="18" charset="0"/>
              </a:rPr>
              <a:t>Trust-based framework where identity providers (IdPs) and service providers (SPs) establish secure relationships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24_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6880" cy="5437800"/>
          </a:xfrm>
          <a:prstGeom prst="rect">
            <a:avLst/>
          </a:prstGeom>
          <a:ln w="0">
            <a:noFill/>
          </a:ln>
        </p:spPr>
      </p:pic>
      <p:sp>
        <p:nvSpPr>
          <p:cNvPr id="92" name="CustomShape 1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2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4" name="Picture 4_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95" name="TextShape 3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TextBox 96"/>
          <p:cNvSpPr txBox="1"/>
          <p:nvPr/>
        </p:nvSpPr>
        <p:spPr>
          <a:xfrm>
            <a:off x="228060" y="848560"/>
            <a:ext cx="8686800" cy="5039774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en-US" sz="32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Terminologies</a:t>
            </a:r>
            <a:r>
              <a:rPr lang="en-US" sz="2400" b="0" strike="noStrike" spc="-1" dirty="0">
                <a:solidFill>
                  <a:srgbClr val="7030A0"/>
                </a:solidFill>
                <a:latin typeface="Arial"/>
              </a:rPr>
              <a:t>:</a:t>
            </a:r>
          </a:p>
          <a:p>
            <a:pPr algn="ctr"/>
            <a:endParaRPr lang="en-US" sz="1800" b="1" strike="noStrike" spc="-1" dirty="0">
              <a:latin typeface="Garamond" panose="02020404030301010803" pitchFamily="18" charset="0"/>
            </a:endParaRPr>
          </a:p>
          <a:p>
            <a:pPr algn="ctr"/>
            <a:br>
              <a:rPr lang="en-US" sz="1800" b="1" strike="noStrike" spc="-1" dirty="0">
                <a:latin typeface="Garamond" panose="02020404030301010803" pitchFamily="18" charset="0"/>
              </a:rPr>
            </a:br>
            <a:r>
              <a:rPr lang="en-US" sz="2200" b="1" strike="noStrike" spc="-1" dirty="0">
                <a:latin typeface="Garamond" panose="02020404030301010803" pitchFamily="18" charset="0"/>
              </a:rPr>
              <a:t>Identity Provider (IdP):</a:t>
            </a:r>
            <a:r>
              <a:rPr lang="en-US" sz="2200" b="0" strike="noStrike" spc="-1" dirty="0">
                <a:latin typeface="Garamond" panose="02020404030301010803" pitchFamily="18" charset="0"/>
              </a:rPr>
              <a:t>  Authenticates users and provides identity information</a:t>
            </a:r>
            <a:br>
              <a:rPr sz="2200" dirty="0">
                <a:latin typeface="Garamond" panose="02020404030301010803" pitchFamily="18" charset="0"/>
              </a:rPr>
            </a:br>
            <a:br>
              <a:rPr sz="2200" dirty="0">
                <a:latin typeface="Garamond" panose="02020404030301010803" pitchFamily="18" charset="0"/>
              </a:rPr>
            </a:br>
            <a:br>
              <a:rPr sz="2200" dirty="0">
                <a:latin typeface="Garamond" panose="02020404030301010803" pitchFamily="18" charset="0"/>
              </a:rPr>
            </a:br>
            <a:r>
              <a:rPr lang="en-US" sz="2200" b="1" strike="noStrike" spc="-1" dirty="0">
                <a:latin typeface="Garamond" panose="02020404030301010803" pitchFamily="18" charset="0"/>
              </a:rPr>
              <a:t>Service Provider (SP):</a:t>
            </a:r>
            <a:r>
              <a:rPr lang="en-US" sz="2200" b="0" strike="noStrike" spc="-1" dirty="0">
                <a:latin typeface="Garamond" panose="02020404030301010803" pitchFamily="18" charset="0"/>
              </a:rPr>
              <a:t> Provides services and trusts the IdP</a:t>
            </a:r>
            <a:br>
              <a:rPr sz="2200" dirty="0">
                <a:latin typeface="Garamond" panose="02020404030301010803" pitchFamily="18" charset="0"/>
              </a:rPr>
            </a:br>
            <a:br>
              <a:rPr sz="2200" dirty="0">
                <a:latin typeface="Garamond" panose="02020404030301010803" pitchFamily="18" charset="0"/>
              </a:rPr>
            </a:br>
            <a:br>
              <a:rPr sz="2200" dirty="0">
                <a:latin typeface="Garamond" panose="02020404030301010803" pitchFamily="18" charset="0"/>
              </a:rPr>
            </a:br>
            <a:r>
              <a:rPr lang="en-US" sz="2200" b="1" strike="noStrike" spc="-1" dirty="0">
                <a:latin typeface="Garamond" panose="02020404030301010803" pitchFamily="18" charset="0"/>
              </a:rPr>
              <a:t>Federation:</a:t>
            </a:r>
            <a:r>
              <a:rPr lang="en-US" sz="2200" b="0" strike="noStrike" spc="-1" dirty="0">
                <a:latin typeface="Garamond" panose="02020404030301010803" pitchFamily="18" charset="0"/>
              </a:rPr>
              <a:t> Group of organizations with established trust relationships</a:t>
            </a:r>
            <a:br>
              <a:rPr sz="2200" dirty="0">
                <a:latin typeface="Garamond" panose="02020404030301010803" pitchFamily="18" charset="0"/>
              </a:rPr>
            </a:br>
            <a:br>
              <a:rPr sz="2200" dirty="0">
                <a:latin typeface="Garamond" panose="02020404030301010803" pitchFamily="18" charset="0"/>
              </a:rPr>
            </a:br>
            <a:br>
              <a:rPr sz="2200" dirty="0">
                <a:latin typeface="Garamond" panose="02020404030301010803" pitchFamily="18" charset="0"/>
              </a:rPr>
            </a:br>
            <a:r>
              <a:rPr lang="en-US" sz="2200" b="1" strike="noStrike" spc="-1" dirty="0">
                <a:latin typeface="Garamond" panose="02020404030301010803" pitchFamily="18" charset="0"/>
              </a:rPr>
              <a:t>Trust Framework:</a:t>
            </a:r>
            <a:r>
              <a:rPr lang="en-US" sz="2200" b="0" strike="noStrike" spc="-1" dirty="0">
                <a:latin typeface="Garamond" panose="02020404030301010803" pitchFamily="18" charset="0"/>
              </a:rPr>
              <a:t> Policies and standards governing the federation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24_3" descr="KENET-Watermark.png"/>
          <p:cNvPicPr/>
          <p:nvPr/>
        </p:nvPicPr>
        <p:blipFill>
          <a:blip r:embed="rId2"/>
          <a:stretch/>
        </p:blipFill>
        <p:spPr>
          <a:xfrm>
            <a:off x="1285920" y="714600"/>
            <a:ext cx="5456880" cy="5437800"/>
          </a:xfrm>
          <a:prstGeom prst="rect">
            <a:avLst/>
          </a:prstGeom>
          <a:ln w="0">
            <a:noFill/>
          </a:ln>
        </p:spPr>
      </p:pic>
      <p:sp>
        <p:nvSpPr>
          <p:cNvPr id="99" name="CustomShape 1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1" name="Picture 4_3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103" name="TextBox 102"/>
          <p:cNvSpPr txBox="1"/>
          <p:nvPr/>
        </p:nvSpPr>
        <p:spPr>
          <a:xfrm>
            <a:off x="143640" y="688759"/>
            <a:ext cx="6330818" cy="64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8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The Core Components of Federation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89120" y="1456019"/>
            <a:ext cx="3297808" cy="373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1" strike="noStrike" spc="-1" dirty="0">
                <a:latin typeface="Garamond" panose="02020404030301010803" pitchFamily="18" charset="0"/>
              </a:rPr>
              <a:t>Identity Provider (IdP):</a:t>
            </a:r>
            <a:endParaRPr lang="en-US" sz="1800" b="0" strike="noStrike" spc="-1" dirty="0">
              <a:latin typeface="Garamond" panose="020204040303010108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5A00EA-169E-400B-A127-A2DC933A67B0}"/>
              </a:ext>
            </a:extLst>
          </p:cNvPr>
          <p:cNvSpPr txBox="1"/>
          <p:nvPr/>
        </p:nvSpPr>
        <p:spPr>
          <a:xfrm>
            <a:off x="789120" y="3942635"/>
            <a:ext cx="390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strike="noStrike" spc="-1" dirty="0">
                <a:latin typeface="Garamond" panose="02020404030301010803" pitchFamily="18" charset="0"/>
              </a:rPr>
              <a:t>Service Provider (SP):</a:t>
            </a:r>
            <a:endParaRPr lang="en-KE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EE225A-C523-46CD-843A-402C528FFC48}"/>
              </a:ext>
            </a:extLst>
          </p:cNvPr>
          <p:cNvSpPr txBox="1"/>
          <p:nvPr/>
        </p:nvSpPr>
        <p:spPr>
          <a:xfrm>
            <a:off x="1144764" y="2010856"/>
            <a:ext cx="71286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strike="noStrike" spc="-1" dirty="0">
                <a:latin typeface="Garamond" panose="02020404030301010803" pitchFamily="18" charset="0"/>
              </a:rPr>
              <a:t>The system that authenticates the user.</a:t>
            </a:r>
            <a:br>
              <a:rPr lang="en-GB" sz="1800" b="0" strike="noStrike" spc="-1" dirty="0">
                <a:latin typeface="Garamond" panose="02020404030301010803" pitchFamily="18" charset="0"/>
              </a:rPr>
            </a:br>
            <a:endParaRPr lang="en-GB" sz="1800" b="0" strike="noStrike" spc="-1" dirty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pc="-1" dirty="0">
                <a:latin typeface="Garamond" panose="02020404030301010803" pitchFamily="18" charset="0"/>
              </a:rPr>
              <a:t>It retrieves the user’s information in form of attributes.</a:t>
            </a:r>
            <a:br>
              <a:rPr lang="en-GB" spc="-1" dirty="0">
                <a:latin typeface="Garamond" panose="02020404030301010803" pitchFamily="18" charset="0"/>
              </a:rPr>
            </a:br>
            <a:endParaRPr lang="en-GB" spc="-1" dirty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strike="noStrike" spc="-1" dirty="0">
                <a:latin typeface="Garamond" panose="02020404030301010803" pitchFamily="18" charset="0"/>
              </a:rPr>
              <a:t>It issues a digital token to confirm the user’s identity.</a:t>
            </a:r>
            <a:endParaRPr lang="en-KE" dirty="0">
              <a:latin typeface="Garamond" panose="020204040303010108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24E1BE-E76D-4E82-A552-6FF7CA1B986E}"/>
              </a:ext>
            </a:extLst>
          </p:cNvPr>
          <p:cNvSpPr txBox="1"/>
          <p:nvPr/>
        </p:nvSpPr>
        <p:spPr>
          <a:xfrm>
            <a:off x="1130999" y="4478651"/>
            <a:ext cx="7128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strike="noStrike" spc="-1" dirty="0">
                <a:latin typeface="Garamond" panose="02020404030301010803" pitchFamily="18" charset="0"/>
              </a:rPr>
              <a:t>The application or service that the user wants to access.</a:t>
            </a:r>
            <a:br>
              <a:rPr lang="en-GB" sz="1800" b="0" strike="noStrike" spc="-1" dirty="0">
                <a:latin typeface="Garamond" panose="02020404030301010803" pitchFamily="18" charset="0"/>
              </a:rPr>
            </a:br>
            <a:endParaRPr lang="en-GB" sz="1800" b="0" strike="noStrike" spc="-1" dirty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strike="noStrike" spc="-1" dirty="0">
                <a:latin typeface="Garamond" panose="02020404030301010803" pitchFamily="18" charset="0"/>
              </a:rPr>
              <a:t>It trusts the Identity Provider's token to grant access.</a:t>
            </a:r>
            <a:endParaRPr lang="en-KE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24_2" descr="KENET-Watermark.png"/>
          <p:cNvPicPr/>
          <p:nvPr/>
        </p:nvPicPr>
        <p:blipFill>
          <a:blip r:embed="rId2"/>
          <a:stretch/>
        </p:blipFill>
        <p:spPr>
          <a:xfrm>
            <a:off x="1306018" y="710100"/>
            <a:ext cx="5456880" cy="5437800"/>
          </a:xfrm>
          <a:prstGeom prst="rect">
            <a:avLst/>
          </a:prstGeom>
          <a:ln w="0">
            <a:noFill/>
          </a:ln>
        </p:spPr>
      </p:pic>
      <p:sp>
        <p:nvSpPr>
          <p:cNvPr id="106" name="CustomShape 1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CustomShape 2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8" name="Picture 4_2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109" name="TextShape 3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31F71F-E6DD-4713-AF18-B9B9D25E4998}"/>
              </a:ext>
            </a:extLst>
          </p:cNvPr>
          <p:cNvSpPr txBox="1"/>
          <p:nvPr/>
        </p:nvSpPr>
        <p:spPr>
          <a:xfrm>
            <a:off x="1597688" y="1304974"/>
            <a:ext cx="5916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7030A0"/>
                </a:solidFill>
                <a:latin typeface="Garamond" panose="02020404030301010803" pitchFamily="18" charset="0"/>
              </a:rPr>
              <a:t>What is Trust in Federation?</a:t>
            </a:r>
            <a:endParaRPr lang="en-KE" sz="3200" b="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F7F39B-8F41-4843-B677-5A9A839357BE}"/>
              </a:ext>
            </a:extLst>
          </p:cNvPr>
          <p:cNvSpPr txBox="1"/>
          <p:nvPr/>
        </p:nvSpPr>
        <p:spPr>
          <a:xfrm>
            <a:off x="1597688" y="2371635"/>
            <a:ext cx="59163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Garamond" panose="02020404030301010803" pitchFamily="18" charset="0"/>
              </a:rPr>
              <a:t>Trust = Confidence that identity assertions are valid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endParaRPr lang="en-GB" dirty="0">
              <a:latin typeface="Garamond" panose="02020404030301010803" pitchFamily="18" charset="0"/>
            </a:endParaRPr>
          </a:p>
          <a:p>
            <a:r>
              <a:rPr lang="en-GB" dirty="0">
                <a:latin typeface="Garamond" panose="02020404030301010803" pitchFamily="18" charset="0"/>
              </a:rPr>
              <a:t>Built on:</a:t>
            </a:r>
            <a:endParaRPr lang="en-KE" dirty="0">
              <a:latin typeface="Garamond" panose="020204040303010108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5E4038-A45A-428B-8580-A064D525ED0A}"/>
              </a:ext>
            </a:extLst>
          </p:cNvPr>
          <p:cNvSpPr txBox="1"/>
          <p:nvPr/>
        </p:nvSpPr>
        <p:spPr>
          <a:xfrm>
            <a:off x="2150705" y="3711768"/>
            <a:ext cx="45920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Shared policies</a:t>
            </a:r>
            <a:br>
              <a:rPr lang="en-GB" dirty="0">
                <a:latin typeface="Garamond" panose="02020404030301010803" pitchFamily="18" charset="0"/>
              </a:rPr>
            </a:br>
            <a:endParaRPr lang="en-GB" dirty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Technical standards (SAML, OIDC)</a:t>
            </a:r>
            <a:br>
              <a:rPr lang="en-GB" dirty="0">
                <a:latin typeface="Garamond" panose="02020404030301010803" pitchFamily="18" charset="0"/>
              </a:rPr>
            </a:br>
            <a:endParaRPr lang="en-GB" dirty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Metadata exchange</a:t>
            </a:r>
            <a:endParaRPr lang="en-KE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24_ 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6880" cy="5437800"/>
          </a:xfrm>
          <a:prstGeom prst="rect">
            <a:avLst/>
          </a:prstGeom>
          <a:ln w="0">
            <a:noFill/>
          </a:ln>
        </p:spPr>
      </p:pic>
      <p:sp>
        <p:nvSpPr>
          <p:cNvPr id="121" name="CustomShape 11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2" name="CustomShape 12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123" name="Picture 4_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124" name="TextShape 7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E0B390-D7E8-4591-BFD0-72174404CFC2}"/>
              </a:ext>
            </a:extLst>
          </p:cNvPr>
          <p:cNvSpPr txBox="1"/>
          <p:nvPr/>
        </p:nvSpPr>
        <p:spPr>
          <a:xfrm>
            <a:off x="143640" y="688759"/>
            <a:ext cx="7436048" cy="64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8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The Core Components of Federation (Contd.)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7CD6B1-FA22-43B9-8ACE-DB61A56A5BD9}"/>
              </a:ext>
            </a:extLst>
          </p:cNvPr>
          <p:cNvSpPr txBox="1"/>
          <p:nvPr/>
        </p:nvSpPr>
        <p:spPr>
          <a:xfrm>
            <a:off x="753626" y="1728316"/>
            <a:ext cx="4652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Garamond" panose="02020404030301010803" pitchFamily="18" charset="0"/>
              </a:rPr>
              <a:t>Federation Operator (The "Trust Broker") </a:t>
            </a:r>
            <a:endParaRPr lang="en-KE" b="1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F2BD2-56E9-448E-BC4D-F6B3F1775A1D}"/>
              </a:ext>
            </a:extLst>
          </p:cNvPr>
          <p:cNvSpPr txBox="1"/>
          <p:nvPr/>
        </p:nvSpPr>
        <p:spPr>
          <a:xfrm>
            <a:off x="1285919" y="2306602"/>
            <a:ext cx="743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Garamond" panose="02020404030301010803" pitchFamily="18" charset="0"/>
              </a:rPr>
              <a:t>Central entity that manages the trust relationships between the IdPs and SPs.</a:t>
            </a:r>
            <a:endParaRPr lang="en-KE" dirty="0">
              <a:latin typeface="Garamond" panose="020204040303010108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7EA2BC-7372-45F4-A8F3-B4D46F836215}"/>
              </a:ext>
            </a:extLst>
          </p:cNvPr>
          <p:cNvSpPr txBox="1"/>
          <p:nvPr/>
        </p:nvSpPr>
        <p:spPr>
          <a:xfrm>
            <a:off x="1603746" y="2995843"/>
            <a:ext cx="61675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Provides the legal, technical, and governance framework.</a:t>
            </a:r>
            <a:br>
              <a:rPr lang="en-GB" dirty="0">
                <a:latin typeface="Garamond" panose="02020404030301010803" pitchFamily="18" charset="0"/>
              </a:rPr>
            </a:br>
            <a:endParaRPr lang="en-GB" dirty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Publishes and maintains the </a:t>
            </a:r>
            <a:r>
              <a:rPr lang="en-GB" b="1" dirty="0">
                <a:latin typeface="Garamond" panose="02020404030301010803" pitchFamily="18" charset="0"/>
              </a:rPr>
              <a:t>metadata</a:t>
            </a:r>
            <a:r>
              <a:rPr lang="en-GB" dirty="0">
                <a:latin typeface="Garamond" panose="02020404030301010803" pitchFamily="18" charset="0"/>
              </a:rPr>
              <a:t> (like public keys and endpoints) for all members of the federation.</a:t>
            </a:r>
            <a:br>
              <a:rPr lang="en-GB" dirty="0">
                <a:latin typeface="Garamond" panose="02020404030301010803" pitchFamily="18" charset="0"/>
              </a:rPr>
            </a:br>
            <a:endParaRPr lang="en-GB" dirty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It also ensures all members comply with the federation's rules and policies.</a:t>
            </a:r>
            <a:endParaRPr lang="en-K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6880" cy="5437800"/>
          </a:xfrm>
          <a:prstGeom prst="rect">
            <a:avLst/>
          </a:prstGeom>
          <a:ln w="0">
            <a:noFill/>
          </a:ln>
        </p:spPr>
      </p:pic>
      <p:sp>
        <p:nvSpPr>
          <p:cNvPr id="141" name="CustomShape 1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2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43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144" name="TextShape 3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F4782B-2DA3-45F0-8F5D-81680919CBF0}"/>
              </a:ext>
            </a:extLst>
          </p:cNvPr>
          <p:cNvSpPr txBox="1"/>
          <p:nvPr/>
        </p:nvSpPr>
        <p:spPr>
          <a:xfrm>
            <a:off x="964393" y="1517306"/>
            <a:ext cx="721413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GB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Authentication at Home IdP</a:t>
            </a:r>
            <a:endParaRPr lang="en-GB" sz="2400" dirty="0">
              <a:solidFill>
                <a:srgbClr val="7030A0"/>
              </a:solidFill>
              <a:latin typeface="Garamond" panose="02020404030301010803" pitchFamily="18" charset="0"/>
            </a:endParaRPr>
          </a:p>
          <a:p>
            <a:endParaRPr lang="en-GB" sz="2400" dirty="0">
              <a:latin typeface="Garamond" panose="02020404030301010803" pitchFamily="18" charset="0"/>
            </a:endParaRPr>
          </a:p>
          <a:p>
            <a:r>
              <a:rPr lang="en-GB" sz="2000" b="1" dirty="0">
                <a:latin typeface="Garamond" panose="02020404030301010803" pitchFamily="18" charset="0"/>
              </a:rPr>
              <a:t>IdP Authentication:</a:t>
            </a:r>
          </a:p>
          <a:p>
            <a:endParaRPr lang="en-GB" sz="2400" dirty="0">
              <a:latin typeface="Garamond" panose="02020404030301010803" pitchFamily="18" charset="0"/>
            </a:endParaRPr>
          </a:p>
          <a:p>
            <a:pPr marL="400050" indent="-400050">
              <a:buFont typeface="+mj-lt"/>
              <a:buAutoNum type="romanLcPeriod"/>
            </a:pPr>
            <a:r>
              <a:rPr lang="en-GB" sz="2000" dirty="0">
                <a:latin typeface="Garamond" panose="02020404030301010803" pitchFamily="18" charset="0"/>
              </a:rPr>
              <a:t>User is redirected to home organization’s login page</a:t>
            </a:r>
          </a:p>
          <a:p>
            <a:pPr marL="400050" indent="-400050">
              <a:buFont typeface="+mj-lt"/>
              <a:buAutoNum type="romanLcPeriod"/>
            </a:pPr>
            <a:endParaRPr lang="en-GB" sz="2000" dirty="0">
              <a:latin typeface="Garamond" panose="02020404030301010803" pitchFamily="18" charset="0"/>
            </a:endParaRPr>
          </a:p>
          <a:p>
            <a:pPr marL="400050" indent="-400050">
              <a:buFont typeface="+mj-lt"/>
              <a:buAutoNum type="romanLcPeriod"/>
            </a:pPr>
            <a:r>
              <a:rPr lang="en-GB" sz="2000" dirty="0">
                <a:latin typeface="Garamond" panose="02020404030301010803" pitchFamily="18" charset="0"/>
              </a:rPr>
              <a:t>Standard authentication methods (password, MFA, etc)</a:t>
            </a:r>
          </a:p>
          <a:p>
            <a:pPr marL="400050" indent="-400050">
              <a:buFont typeface="+mj-lt"/>
              <a:buAutoNum type="romanLcPeriod"/>
            </a:pPr>
            <a:endParaRPr lang="en-GB" sz="2000" dirty="0">
              <a:latin typeface="Garamond" panose="02020404030301010803" pitchFamily="18" charset="0"/>
            </a:endParaRPr>
          </a:p>
          <a:p>
            <a:pPr marL="400050" indent="-400050">
              <a:buFont typeface="+mj-lt"/>
              <a:buAutoNum type="romanLcPeriod"/>
            </a:pPr>
            <a:r>
              <a:rPr lang="en-GB" sz="2000" dirty="0">
                <a:latin typeface="Garamond" panose="02020404030301010803" pitchFamily="18" charset="0"/>
              </a:rPr>
              <a:t>IdP creates authentication assertion</a:t>
            </a:r>
            <a:endParaRPr lang="en-KE" sz="20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13160"/>
            <a:ext cx="5456880" cy="5437800"/>
          </a:xfrm>
          <a:prstGeom prst="rect">
            <a:avLst/>
          </a:prstGeom>
          <a:ln w="0">
            <a:noFill/>
          </a:ln>
        </p:spPr>
      </p:pic>
      <p:sp>
        <p:nvSpPr>
          <p:cNvPr id="141" name="CustomShape 1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2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43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144" name="TextShape 3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9E8D70-07D2-40DF-8169-7DAA22B5537B}"/>
              </a:ext>
            </a:extLst>
          </p:cNvPr>
          <p:cNvSpPr txBox="1"/>
          <p:nvPr/>
        </p:nvSpPr>
        <p:spPr>
          <a:xfrm>
            <a:off x="968586" y="1694945"/>
            <a:ext cx="680273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Attribute Release &amp; Trust Validation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b="1" dirty="0">
                <a:latin typeface="Garamond" panose="02020404030301010803" pitchFamily="18" charset="0"/>
              </a:rPr>
              <a:t>Critical Trust Decisions:</a:t>
            </a:r>
          </a:p>
          <a:p>
            <a:endParaRPr lang="en-GB" sz="2000" b="1" dirty="0">
              <a:latin typeface="Garamond" panose="02020404030301010803" pitchFamily="18" charset="0"/>
            </a:endParaRPr>
          </a:p>
          <a:p>
            <a:pPr marL="400050" indent="-400050">
              <a:buFont typeface="+mj-lt"/>
              <a:buAutoNum type="romanLcPeriod"/>
            </a:pPr>
            <a:r>
              <a:rPr lang="en-GB" sz="2000" dirty="0">
                <a:latin typeface="Garamond" panose="02020404030301010803" pitchFamily="18" charset="0"/>
              </a:rPr>
              <a:t>IdP releases required attributes to SP</a:t>
            </a:r>
          </a:p>
          <a:p>
            <a:pPr marL="400050" indent="-400050">
              <a:buFont typeface="+mj-lt"/>
              <a:buAutoNum type="romanLcPeriod"/>
            </a:pPr>
            <a:endParaRPr lang="en-GB" sz="2000" dirty="0">
              <a:latin typeface="Garamond" panose="02020404030301010803" pitchFamily="18" charset="0"/>
            </a:endParaRPr>
          </a:p>
          <a:p>
            <a:pPr marL="400050" indent="-400050">
              <a:buFont typeface="+mj-lt"/>
              <a:buAutoNum type="romanLcPeriod"/>
            </a:pPr>
            <a:r>
              <a:rPr lang="en-GB" sz="2000" dirty="0">
                <a:latin typeface="Garamond" panose="02020404030301010803" pitchFamily="18" charset="0"/>
              </a:rPr>
              <a:t>SP validates signatures against federation metadata</a:t>
            </a:r>
          </a:p>
          <a:p>
            <a:pPr marL="400050" indent="-400050">
              <a:buFont typeface="+mj-lt"/>
              <a:buAutoNum type="romanLcPeriod"/>
            </a:pPr>
            <a:endParaRPr lang="en-GB" sz="2000" dirty="0">
              <a:latin typeface="Garamond" panose="02020404030301010803" pitchFamily="18" charset="0"/>
            </a:endParaRPr>
          </a:p>
          <a:p>
            <a:pPr marL="400050" indent="-400050">
              <a:buFont typeface="+mj-lt"/>
              <a:buAutoNum type="romanLcPeriod"/>
            </a:pPr>
            <a:r>
              <a:rPr lang="en-GB" sz="2000" dirty="0">
                <a:latin typeface="Garamond" panose="02020404030301010803" pitchFamily="18" charset="0"/>
              </a:rPr>
              <a:t>Attribute filtering based on federation policies</a:t>
            </a:r>
          </a:p>
        </p:txBody>
      </p:sp>
    </p:spTree>
    <p:extLst>
      <p:ext uri="{BB962C8B-B14F-4D97-AF65-F5344CB8AC3E}">
        <p14:creationId xmlns:p14="http://schemas.microsoft.com/office/powerpoint/2010/main" val="1549661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24_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6880" cy="5437800"/>
          </a:xfrm>
          <a:prstGeom prst="rect">
            <a:avLst/>
          </a:prstGeom>
          <a:ln w="0">
            <a:noFill/>
          </a:ln>
        </p:spPr>
      </p:pic>
      <p:sp>
        <p:nvSpPr>
          <p:cNvPr id="141" name="CustomShape 1"/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2"/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43" name="Picture 4_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144" name="TextShape 3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2680F9-2AE0-416A-809F-84B81E72B99D}"/>
              </a:ext>
            </a:extLst>
          </p:cNvPr>
          <p:cNvSpPr txBox="1"/>
          <p:nvPr/>
        </p:nvSpPr>
        <p:spPr>
          <a:xfrm>
            <a:off x="898787" y="1220400"/>
            <a:ext cx="734534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/>
            <a:r>
              <a:rPr lang="en-GB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Access Granting at SP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b="1" dirty="0">
                <a:latin typeface="Garamond" panose="02020404030301010803" pitchFamily="18" charset="0"/>
              </a:rPr>
              <a:t>SP Final Authorization: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pPr marL="400050" indent="-400050">
              <a:buFont typeface="+mj-lt"/>
              <a:buAutoNum type="romanLcPeriod"/>
            </a:pPr>
            <a:r>
              <a:rPr lang="en-GB" sz="2000" dirty="0">
                <a:latin typeface="Garamond" panose="02020404030301010803" pitchFamily="18" charset="0"/>
              </a:rPr>
              <a:t>Maps received attributes to local roles/entitlements</a:t>
            </a:r>
          </a:p>
          <a:p>
            <a:pPr marL="400050" indent="-400050">
              <a:buFont typeface="+mj-lt"/>
              <a:buAutoNum type="romanLcPeriod"/>
            </a:pPr>
            <a:endParaRPr lang="en-GB" sz="2000" dirty="0">
              <a:latin typeface="Garamond" panose="02020404030301010803" pitchFamily="18" charset="0"/>
            </a:endParaRPr>
          </a:p>
          <a:p>
            <a:pPr marL="400050" indent="-400050">
              <a:buFont typeface="+mj-lt"/>
              <a:buAutoNum type="romanLcPeriod"/>
            </a:pPr>
            <a:r>
              <a:rPr lang="en-GB" sz="2000" dirty="0">
                <a:latin typeface="Garamond" panose="02020404030301010803" pitchFamily="18" charset="0"/>
              </a:rPr>
              <a:t>Applies access control policies</a:t>
            </a:r>
          </a:p>
          <a:p>
            <a:pPr marL="400050" indent="-400050">
              <a:buFont typeface="+mj-lt"/>
              <a:buAutoNum type="romanLcPeriod"/>
            </a:pPr>
            <a:endParaRPr lang="en-GB" sz="2000" dirty="0">
              <a:latin typeface="Garamond" panose="02020404030301010803" pitchFamily="18" charset="0"/>
            </a:endParaRPr>
          </a:p>
          <a:p>
            <a:pPr marL="400050" indent="-400050">
              <a:buFont typeface="+mj-lt"/>
              <a:buAutoNum type="romanLcPeriod"/>
            </a:pPr>
            <a:r>
              <a:rPr lang="en-GB" sz="2000" dirty="0">
                <a:latin typeface="Garamond" panose="02020404030301010803" pitchFamily="18" charset="0"/>
              </a:rPr>
              <a:t>Creates user session</a:t>
            </a:r>
          </a:p>
          <a:p>
            <a:endParaRPr lang="en-KE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576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3282</TotalTime>
  <Words>814</Words>
  <Application>Microsoft Office PowerPoint</Application>
  <PresentationFormat>On-screen Show (4:3)</PresentationFormat>
  <Paragraphs>122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Courier New</vt:lpstr>
      <vt:lpstr>Garamond</vt:lpstr>
      <vt:lpstr>Symbol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user</cp:lastModifiedBy>
  <cp:revision>112</cp:revision>
  <dcterms:created xsi:type="dcterms:W3CDTF">2014-09-16T18:56:59Z</dcterms:created>
  <dcterms:modified xsi:type="dcterms:W3CDTF">2025-10-08T11:54:28Z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On-screen Show (4:3)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6</vt:i4>
  </property>
</Properties>
</file>